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4"/>
  </p:notesMasterIdLst>
  <p:sldIdLst>
    <p:sldId id="296" r:id="rId6"/>
    <p:sldId id="257" r:id="rId7"/>
    <p:sldId id="286" r:id="rId8"/>
    <p:sldId id="287" r:id="rId9"/>
    <p:sldId id="288" r:id="rId10"/>
    <p:sldId id="289" r:id="rId11"/>
    <p:sldId id="258" r:id="rId12"/>
    <p:sldId id="259" r:id="rId13"/>
    <p:sldId id="260" r:id="rId14"/>
    <p:sldId id="292" r:id="rId15"/>
    <p:sldId id="293" r:id="rId16"/>
    <p:sldId id="300" r:id="rId17"/>
    <p:sldId id="294" r:id="rId18"/>
    <p:sldId id="295" r:id="rId19"/>
    <p:sldId id="297" r:id="rId20"/>
    <p:sldId id="298" r:id="rId21"/>
    <p:sldId id="299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0"/>
    <p:restoredTop sz="77603"/>
  </p:normalViewPr>
  <p:slideViewPr>
    <p:cSldViewPr>
      <p:cViewPr varScale="1">
        <p:scale>
          <a:sx n="65" d="100"/>
          <a:sy n="65" d="100"/>
        </p:scale>
        <p:origin x="21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5316-D1BB-4462-A393-2E179480CBE8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16C0-46DC-4982-A1E6-3F8D7956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latin typeface="Franklin Gothic Medium" charset="0"/>
              </a:rPr>
              <a:t>Fake – predicatble result, not actual production logic</a:t>
            </a:r>
          </a:p>
          <a:p>
            <a:r>
              <a:rPr lang="en-US">
                <a:latin typeface="Franklin Gothic Medium" charset="0"/>
              </a:rPr>
              <a:t>Stub – returns a specific result for a specific predefined input</a:t>
            </a:r>
          </a:p>
          <a:p>
            <a:r>
              <a:rPr lang="en-US">
                <a:latin typeface="Franklin Gothic Medium" charset="0"/>
              </a:rPr>
              <a:t>Mock – Like a stub, but can track order and how often a method is called</a:t>
            </a:r>
          </a:p>
          <a:p>
            <a:r>
              <a:rPr lang="en-US">
                <a:latin typeface="Franklin Gothic Medium" charset="0"/>
              </a:rPr>
              <a:t>Spy – Instead of creating a new object it replaces the methods the tester wants to mock (future mocking)</a:t>
            </a:r>
          </a:p>
          <a:p>
            <a:r>
              <a:rPr lang="en-US">
                <a:latin typeface="Franklin Gothic Medium" charset="0"/>
              </a:rPr>
              <a:t>Dummy – a placeholder</a:t>
            </a:r>
          </a:p>
        </p:txBody>
      </p:sp>
      <p:sp>
        <p:nvSpPr>
          <p:cNvPr id="124932" name="Header Placeholder 3"/>
          <p:cNvSpPr>
            <a:spLocks noGrp="1"/>
          </p:cNvSpPr>
          <p:nvPr>
            <p:ph type="hdr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prstClr val="black"/>
                </a:solidFill>
                <a:latin typeface="Franklin Gothic Medium" charset="0"/>
              </a:rPr>
              <a:t>Visual Studio Live! Las Vegas 2011MGB 2003</a:t>
            </a:r>
          </a:p>
        </p:txBody>
      </p:sp>
      <p:sp>
        <p:nvSpPr>
          <p:cNvPr id="124933" name="Footer Placeholder 4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© 2003 Microsoft Corporation. All rights reserved.</a:t>
            </a:r>
          </a:p>
          <a:p>
            <a:r>
              <a:rPr lang="en-US" sz="800" b="0">
                <a:solidFill>
                  <a:prstClr val="black"/>
                </a:solidFill>
                <a:latin typeface="Franklin Gothic Medium" charset="0"/>
              </a:rPr>
              <a:t>This presentation is for informational purposes only. Microsoft makes no warranties, express or implied, in this summary.</a:t>
            </a:r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  <p:sp>
        <p:nvSpPr>
          <p:cNvPr id="12493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fld id="{23E637C5-5A02-C841-9FA2-F9A1CD272A43}" type="slidenum">
              <a:rPr lang="en-US" sz="1200" b="0">
                <a:solidFill>
                  <a:prstClr val="black"/>
                </a:solidFill>
                <a:latin typeface="Franklin Gothic Medium" charset="0"/>
              </a:rPr>
              <a:pPr/>
              <a:t>16</a:t>
            </a:fld>
            <a:endParaRPr lang="en-US" sz="1200" b="0">
              <a:solidFill>
                <a:prstClr val="black"/>
              </a:solidFill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9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AFCAD4B-1756-474B-9D22-B399EE903591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BEE4F1E-3DB4-D344-B850-FD0E5C92D1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1F8BA2-03DD-6447-B6FE-F8A339BA43EF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A30D867-B6A9-014E-AD81-7CA3A364CA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0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0FC92D7-70CD-5246-97F8-CC7E315B2CE9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AC05B12-3CC7-054F-B168-EEBECB7584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6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406F067-AC7A-784C-9412-C28CE7C25F3C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C638D439-141D-8344-A939-CB496B04DE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47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913DD3E-2F54-B940-BA14-C24D31CAAD66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9A5CDC2-321D-B444-855F-F391658DB3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3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AB2342A1-EA01-8440-AD63-D10F370239F6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9F5F5D6-9F2F-A24B-A767-C636DB7F3B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47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45EE1B41-9EA1-9F44-9FFB-52053A8C7E11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81168EE-190E-334F-87B4-F95CE66CE5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9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6A6B60B-E4E3-ED48-9CE7-B593653C593A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5165B34-DA18-B245-9970-6DB38F08F8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64FA99C8-9325-AB41-BFB0-DFE9CFD315CD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823D52-3E0D-3E4E-85E6-D9769B8F0E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2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9E4A36D-3C84-5346-B0B4-017CC603EC77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6297E4-092F-2548-8031-C7A2DCEBF3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24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F18D25-3F6D-9644-9498-8756AEB52524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E733834-3266-EF4B-AD52-2584F273F6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726A55E3-A379-B340-9F67-5565F019860E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489F707-C045-684C-A55A-E140FA26B6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F303F3CB-4ED0-9240-8C24-BFC3788CB161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E5DFDEB-879B-064F-A767-6A6F06417E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57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A10187F-5986-7246-87CD-29E413948C2B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4D9F382-57D3-B14F-B497-4B105E347C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4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D0DDA2C-083E-D74E-93DA-179913522958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960D3528-CF5C-A045-82F7-2C3CADE87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91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03A7461F-C0FE-8448-990A-7DD10966012E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66567DE-E731-DB4A-A653-4B8A7579C7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0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3BD745CF-E755-8240-9B57-188FE420995E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B15BB1B1-1E85-D64B-84F9-157A1FA0C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9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EACE8E85-7B20-794D-A542-8B13CDEE15B6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D88B514E-7882-4341-9E15-D197B7DFC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18026B36-EE8A-3945-939A-7A658F6DFBBD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02BC169-1B4E-7F4F-AFA5-A7E0270795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0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7C9B1EC-E941-3B43-A162-52D41102429A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B45246B-2736-614B-A002-E8954C12F4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50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D33A0F5-894D-674B-80D3-FC370B1D5D40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53F99AD9-559B-904A-BA8C-B57E4DEB6D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0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2EE11462-F427-0544-9041-8B0E14F13F56}" type="datetimeFigureOut">
              <a:rPr lang="en-US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Lucida Console" panose="020B0609040504020204" pitchFamily="49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b="1">
                <a:latin typeface="Lucida Console" charset="0"/>
              </a:defRPr>
            </a:lvl1pPr>
          </a:lstStyle>
          <a:p>
            <a:fld id="{834FC519-4882-364A-8DA6-148FFA2D20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8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1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4917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14742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12950"/>
            <a:ext cx="3608387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2012950"/>
            <a:ext cx="3608388" cy="424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9058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918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6674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557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39907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820066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2485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6200" y="712788"/>
            <a:ext cx="1843088" cy="5541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712788"/>
            <a:ext cx="5380037" cy="5541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49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4926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423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85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9146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5659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8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259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37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9855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85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/>
              <a:pPr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7BFAA-2240-A949-B527-18B0DB961486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6/22/16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FD09F8-23D7-0346-92E3-EAE50F31A6B9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453CA0-D5E7-AD44-B918-55985CE89058}" type="datetimeFigureOut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6/22/16</a:t>
            </a:fld>
            <a:endParaRPr lang="en-US" smtClean="0">
              <a:ea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ECC2-E159-C544-9526-5793B8052976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1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hidden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C0C0C0"/>
                    </a:gs>
                    <a:gs pos="100000">
                      <a:srgbClr val="FBFBFB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panose="020B0609040504020204" pitchFamily="49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ea typeface="ＭＳ Ｐゴシック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712788"/>
            <a:ext cx="7369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012950"/>
            <a:ext cx="7369175" cy="424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7705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2pPr>
      <a:lvl3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3pPr>
      <a:lvl4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4pPr>
      <a:lvl5pPr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  <a:ea typeface="ＭＳ Ｐゴシック" charset="0"/>
        </a:defRPr>
      </a:lvl5pPr>
      <a:lvl6pPr marL="4572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6pPr>
      <a:lvl7pPr marL="9144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7pPr>
      <a:lvl8pPr marL="13716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8pPr>
      <a:lvl9pPr marL="1828800" algn="l" defTabSz="896938" rtl="0" eaLnBrk="0" fontAlgn="base" hangingPunct="0">
        <a:spcBef>
          <a:spcPct val="0"/>
        </a:spcBef>
        <a:spcAft>
          <a:spcPct val="0"/>
        </a:spcAft>
        <a:defRPr sz="3000">
          <a:solidFill>
            <a:srgbClr val="5FC0FF"/>
          </a:solidFill>
          <a:effectLst>
            <a:outerShdw blurRad="38100" dist="38100" dir="2700000" algn="tl">
              <a:srgbClr val="000000"/>
            </a:outerShdw>
          </a:effectLst>
          <a:latin typeface="Arial Black" pitchFamily="84" charset="0"/>
        </a:defRPr>
      </a:lvl9pPr>
    </p:titleStyle>
    <p:bodyStyle>
      <a:lvl1pPr marL="431800" indent="-431800" algn="l" defTabSz="896938" rtl="0" eaLnBrk="0" fontAlgn="base" hangingPunct="0">
        <a:spcBef>
          <a:spcPct val="10000"/>
        </a:spcBef>
        <a:spcAft>
          <a:spcPct val="15000"/>
        </a:spcAft>
        <a:buClr>
          <a:srgbClr val="0077B0"/>
        </a:buClr>
        <a:buSzPct val="75000"/>
        <a:buFont typeface="Times" charset="0"/>
        <a:buChar char="•"/>
        <a:tabLst>
          <a:tab pos="1387475" algn="l"/>
          <a:tab pos="1706563" algn="l"/>
          <a:tab pos="2079625" algn="l"/>
        </a:tabLst>
        <a:defRPr sz="26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63588" indent="-225425" algn="l" defTabSz="896938" rtl="0" eaLnBrk="0" fontAlgn="base" hangingPunct="0">
        <a:spcBef>
          <a:spcPct val="0"/>
        </a:spcBef>
        <a:spcAft>
          <a:spcPct val="25000"/>
        </a:spcAft>
        <a:buClr>
          <a:srgbClr val="0077B0"/>
        </a:buClr>
        <a:buSzPct val="100000"/>
        <a:buChar char="–"/>
        <a:tabLst>
          <a:tab pos="1387475" algn="l"/>
          <a:tab pos="1706563" algn="l"/>
          <a:tab pos="2079625" algn="l"/>
        </a:tabLst>
        <a:defRPr sz="2100">
          <a:solidFill>
            <a:srgbClr val="D4D4D4"/>
          </a:solidFill>
          <a:latin typeface="+mn-lt"/>
          <a:ea typeface="ＭＳ Ｐゴシック" charset="0"/>
        </a:defRPr>
      </a:lvl2pPr>
      <a:lvl3pPr marL="869950" indent="44450" algn="l" defTabSz="896938" rtl="0" eaLnBrk="0" fontAlgn="base" hangingPunct="0">
        <a:spcBef>
          <a:spcPct val="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900" b="1">
          <a:solidFill>
            <a:srgbClr val="FFCC00"/>
          </a:solidFill>
          <a:latin typeface="+mn-lt"/>
          <a:ea typeface="ＭＳ Ｐゴシック" charset="0"/>
        </a:defRPr>
      </a:lvl3pPr>
      <a:lvl4pPr marL="998538" indent="37306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4pPr>
      <a:lvl5pPr marL="1344613" indent="484188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  <a:ea typeface="ＭＳ Ｐゴシック" charset="0"/>
        </a:defRPr>
      </a:lvl5pPr>
      <a:lvl6pPr marL="18018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6pPr>
      <a:lvl7pPr marL="22590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7pPr>
      <a:lvl8pPr marL="27162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8pPr>
      <a:lvl9pPr marL="3173413" algn="l" defTabSz="896938" rtl="0" eaLnBrk="0" fontAlgn="base" hangingPunct="0">
        <a:spcBef>
          <a:spcPct val="20000"/>
        </a:spcBef>
        <a:spcAft>
          <a:spcPct val="0"/>
        </a:spcAft>
        <a:tabLst>
          <a:tab pos="1387475" algn="l"/>
          <a:tab pos="1706563" algn="l"/>
          <a:tab pos="2079625" algn="l"/>
        </a:tabLst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6/22/16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14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Box 3"/>
          <p:cNvSpPr txBox="1">
            <a:spLocks noChangeArrowheads="1"/>
          </p:cNvSpPr>
          <p:nvPr/>
        </p:nvSpPr>
        <p:spPr bwMode="auto">
          <a:xfrm>
            <a:off x="228600" y="258763"/>
            <a:ext cx="4876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Dependency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600" b="1" smtClean="0">
                <a:solidFill>
                  <a:srgbClr val="000000"/>
                </a:solidFill>
              </a:rPr>
              <a:t>Injection</a:t>
            </a:r>
          </a:p>
        </p:txBody>
      </p:sp>
    </p:spTree>
    <p:extLst>
      <p:ext uri="{BB962C8B-B14F-4D97-AF65-F5344CB8AC3E}">
        <p14:creationId xmlns:p14="http://schemas.microsoft.com/office/powerpoint/2010/main" val="843004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FFFFFF"/>
                </a:solidFill>
              </a:rPr>
              <a:t>Characteristics of a unit test</a:t>
            </a:r>
          </a:p>
        </p:txBody>
      </p:sp>
      <p:pic>
        <p:nvPicPr>
          <p:cNvPr id="1157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1165225"/>
            <a:ext cx="62896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4" idx="1"/>
          </p:cNvCxnSpPr>
          <p:nvPr/>
        </p:nvCxnSpPr>
        <p:spPr>
          <a:xfrm flipV="1">
            <a:off x="3260725" y="952500"/>
            <a:ext cx="2530475" cy="22748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2" idx="1"/>
          </p:cNvCxnSpPr>
          <p:nvPr/>
        </p:nvCxnSpPr>
        <p:spPr>
          <a:xfrm>
            <a:off x="3260725" y="3227388"/>
            <a:ext cx="2530475" cy="2079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3" idx="1"/>
          </p:cNvCxnSpPr>
          <p:nvPr/>
        </p:nvCxnSpPr>
        <p:spPr>
          <a:xfrm>
            <a:off x="3260725" y="3227388"/>
            <a:ext cx="2530475" cy="267335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86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1905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solidFill>
                  <a:prstClr val="black"/>
                </a:solidFill>
                <a:latin typeface="Calibri"/>
              </a:rPr>
              <a:t>Mocking</a:t>
            </a:r>
            <a:endParaRPr lang="en-US" sz="9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</p:spTree>
    <p:extLst>
      <p:ext uri="{BB962C8B-B14F-4D97-AF65-F5344CB8AC3E}">
        <p14:creationId xmlns:p14="http://schemas.microsoft.com/office/powerpoint/2010/main" val="4707972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725" y="2351088"/>
            <a:ext cx="30480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Code Under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Test</a:t>
            </a:r>
          </a:p>
        </p:txBody>
      </p:sp>
      <p:cxnSp>
        <p:nvCxnSpPr>
          <p:cNvPr id="7" name="Straight Arrow Connector 6"/>
          <p:cNvCxnSpPr>
            <a:stCxn id="2" idx="3"/>
            <a:endCxn id="17" idx="2"/>
          </p:cNvCxnSpPr>
          <p:nvPr/>
        </p:nvCxnSpPr>
        <p:spPr>
          <a:xfrm flipV="1">
            <a:off x="3260725" y="1920875"/>
            <a:ext cx="1379538" cy="130651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1438" y="4686300"/>
            <a:ext cx="1682750" cy="8334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1200" y="2765425"/>
            <a:ext cx="3048000" cy="133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0" y="5230813"/>
            <a:ext cx="3048000" cy="13398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91200" y="284163"/>
            <a:ext cx="3048000" cy="13382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External</a:t>
            </a:r>
          </a:p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Resource</a:t>
            </a:r>
          </a:p>
        </p:txBody>
      </p:sp>
      <p:cxnSp>
        <p:nvCxnSpPr>
          <p:cNvPr id="16" name="Straight Arrow Connector 15"/>
          <p:cNvCxnSpPr>
            <a:stCxn id="2" idx="3"/>
            <a:endCxn id="15" idx="1"/>
          </p:cNvCxnSpPr>
          <p:nvPr/>
        </p:nvCxnSpPr>
        <p:spPr>
          <a:xfrm>
            <a:off x="3260725" y="3227388"/>
            <a:ext cx="604838" cy="365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" idx="3"/>
            <a:endCxn id="10" idx="0"/>
          </p:cNvCxnSpPr>
          <p:nvPr/>
        </p:nvCxnSpPr>
        <p:spPr>
          <a:xfrm>
            <a:off x="3260725" y="3227388"/>
            <a:ext cx="1462088" cy="145891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65563" y="284638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8888" y="1087438"/>
            <a:ext cx="1682750" cy="83343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Calibri"/>
              </a:rPr>
              <a:t>Mock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705225" y="144463"/>
            <a:ext cx="2085975" cy="876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Uses Actual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Business Logic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681163" y="4794250"/>
            <a:ext cx="2087562" cy="87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Returns canned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Calibri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9864248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</a:rPr>
              <a:t>With Dependency Injection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524000"/>
            <a:ext cx="7370762" cy="473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0912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prstClr val="white"/>
                </a:solidFill>
              </a:rPr>
              <a:t>The Wonderful World of Mocks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b="1" smtClean="0">
                <a:solidFill>
                  <a:prstClr val="white"/>
                </a:solidFill>
                <a:latin typeface="Calibri"/>
              </a:rPr>
              <a:t>Dummies</a:t>
            </a: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Fakes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Stubs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smtClean="0">
                <a:solidFill>
                  <a:prstClr val="white"/>
                </a:solidFill>
                <a:latin typeface="Calibri"/>
              </a:rPr>
              <a:t>Mocks</a:t>
            </a: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b="1" dirty="0" err="1" smtClean="0">
                <a:solidFill>
                  <a:prstClr val="white"/>
                </a:solidFill>
                <a:latin typeface="Calibri"/>
              </a:rPr>
              <a:t>Spys</a:t>
            </a: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fontAlgn="base">
              <a:spcAft>
                <a:spcPct val="0"/>
              </a:spcAft>
              <a:defRPr/>
            </a:pPr>
            <a:endParaRPr lang="en-US" b="1" dirty="0" smtClean="0">
              <a:solidFill>
                <a:prstClr val="white"/>
              </a:solidFill>
              <a:latin typeface="Calibri"/>
            </a:endParaRPr>
          </a:p>
          <a:p>
            <a:pPr lvl="1" fontAlgn="base">
              <a:spcAft>
                <a:spcPct val="0"/>
              </a:spcAft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7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Box 4"/>
          <p:cNvSpPr txBox="1">
            <a:spLocks noChangeArrowheads="1"/>
          </p:cNvSpPr>
          <p:nvPr/>
        </p:nvSpPr>
        <p:spPr bwMode="auto">
          <a:xfrm>
            <a:off x="495300" y="38100"/>
            <a:ext cx="60388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Lucida Console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Demo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200" dirty="0" smtClean="0">
                <a:solidFill>
                  <a:srgbClr val="000000"/>
                </a:solidFill>
              </a:rPr>
              <a:t>Time!</a:t>
            </a:r>
          </a:p>
        </p:txBody>
      </p:sp>
    </p:spTree>
    <p:extLst>
      <p:ext uri="{BB962C8B-B14F-4D97-AF65-F5344CB8AC3E}">
        <p14:creationId xmlns:p14="http://schemas.microsoft.com/office/powerpoint/2010/main" val="3442549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http://</a:t>
            </a:r>
            <a:r>
              <a:rPr lang="en-US" sz="6600" dirty="0" err="1">
                <a:solidFill>
                  <a:schemeClr val="bg1"/>
                </a:solidFill>
              </a:rPr>
              <a:t>bit.ly</a:t>
            </a:r>
            <a:r>
              <a:rPr lang="en-US" sz="6600" dirty="0">
                <a:solidFill>
                  <a:schemeClr val="bg1"/>
                </a:solidFill>
              </a:rPr>
              <a:t>/28PDXKg</a:t>
            </a:r>
            <a:endParaRPr lang="en-US" sz="66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9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31838"/>
            <a:ext cx="4038600" cy="1477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Pursuit of the </a:t>
            </a:r>
            <a:br>
              <a:rPr lang="en-US" b="1" dirty="0" smtClean="0"/>
            </a:br>
            <a:r>
              <a:rPr lang="en-US" b="1" dirty="0" smtClean="0"/>
              <a:t>Loosely Coupled System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</a:t>
            </a:r>
            <a:r>
              <a:rPr lang="en-US" b="1" dirty="0" smtClean="0">
                <a:solidFill>
                  <a:srgbClr val="FFFF00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ID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Liskov</a:t>
            </a:r>
            <a:r>
              <a:rPr lang="en-US" dirty="0" smtClean="0">
                <a:solidFill>
                  <a:schemeClr val="bg1"/>
                </a:solidFill>
              </a:rPr>
              <a:t> Substitution Principle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Any </a:t>
            </a:r>
            <a:r>
              <a:rPr lang="en-US" dirty="0"/>
              <a:t>object in your application should be able to be replaced with a type derived from it without breaking the </a:t>
            </a:r>
            <a:r>
              <a:rPr lang="en-US" dirty="0" smtClean="0"/>
              <a:t>application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SOLI</a:t>
            </a:r>
            <a:r>
              <a:rPr lang="en-US" b="1" dirty="0" smtClean="0">
                <a:solidFill>
                  <a:srgbClr val="FFFF00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Princples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2667000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Dependency Inversion Principle</a:t>
            </a:r>
          </a:p>
          <a:p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dirty="0" smtClean="0"/>
              <a:t>Code </a:t>
            </a:r>
            <a:r>
              <a:rPr lang="en-US" sz="3000" dirty="0"/>
              <a:t>should depend on abstractions; not concrete implementations. Furthermore, the </a:t>
            </a:r>
            <a:r>
              <a:rPr lang="en-US" sz="3000" dirty="0" smtClean="0"/>
              <a:t>abstractions </a:t>
            </a:r>
            <a:r>
              <a:rPr lang="en-US" sz="3000" dirty="0"/>
              <a:t>should not depend on the details; the details should depend on the abstractions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2" y="3828972"/>
            <a:ext cx="671353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Entity-Based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2514600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Domain Service</a:t>
            </a:r>
          </a:p>
          <a:p>
            <a:pPr>
              <a:buFontTx/>
              <a:buChar char="-"/>
            </a:pPr>
            <a:r>
              <a:rPr lang="en-US" dirty="0" smtClean="0"/>
              <a:t>Database Access Service</a:t>
            </a:r>
          </a:p>
          <a:p>
            <a:pPr>
              <a:buFontTx/>
              <a:buChar char="-"/>
            </a:pPr>
            <a:r>
              <a:rPr lang="en-US" dirty="0" smtClean="0"/>
              <a:t> Service Proxy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Logging Service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Etc..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5240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Database Access Service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21336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Service Proxy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1200" y="2743200"/>
            <a:ext cx="251460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Logging Service</a:t>
            </a:r>
          </a:p>
        </p:txBody>
      </p: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 flipV="1">
            <a:off x="3200400" y="1708666"/>
            <a:ext cx="2590800" cy="7825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1"/>
          </p:cNvCxnSpPr>
          <p:nvPr/>
        </p:nvCxnSpPr>
        <p:spPr>
          <a:xfrm flipV="1">
            <a:off x="3200400" y="2318266"/>
            <a:ext cx="2590800" cy="17299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10" idx="1"/>
          </p:cNvCxnSpPr>
          <p:nvPr/>
        </p:nvCxnSpPr>
        <p:spPr>
          <a:xfrm>
            <a:off x="3200400" y="2491264"/>
            <a:ext cx="2590800" cy="4366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8200" y="586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Tightly coupled services!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5400000" flipH="1" flipV="1">
            <a:off x="3390900" y="5143500"/>
            <a:ext cx="838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53200" y="228600"/>
            <a:ext cx="2514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Doesn’t promote reusability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Creates brittle systems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Difficult to “mock” makes testing difficult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With Dependency Injection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29" cy="47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0" y="1524000"/>
            <a:ext cx="7371430" cy="148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isual Studio Live! Las Vegas 2011">
  <a:themeElements>
    <a:clrScheme name="">
      <a:dk1>
        <a:srgbClr val="000000"/>
      </a:dk1>
      <a:lt1>
        <a:srgbClr val="FFFFFF"/>
      </a:lt1>
      <a:dk2>
        <a:srgbClr val="000080"/>
      </a:dk2>
      <a:lt2>
        <a:srgbClr val="FFFF00"/>
      </a:lt2>
      <a:accent1>
        <a:srgbClr val="000080"/>
      </a:accent1>
      <a:accent2>
        <a:srgbClr val="3333CC"/>
      </a:accent2>
      <a:accent3>
        <a:srgbClr val="AAAAC0"/>
      </a:accent3>
      <a:accent4>
        <a:srgbClr val="DADADA"/>
      </a:accent4>
      <a:accent5>
        <a:srgbClr val="AAAAC0"/>
      </a:accent5>
      <a:accent6>
        <a:srgbClr val="2D2DB9"/>
      </a:accent6>
      <a:hlink>
        <a:srgbClr val="6699FF"/>
      </a:hlink>
      <a:folHlink>
        <a:srgbClr val="CC0000"/>
      </a:folHlink>
    </a:clrScheme>
    <a:fontScheme name="Visual Studio Live! Las Vegas 201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Console" pitchFamily="49" charset="0"/>
          </a:defRPr>
        </a:defPPr>
      </a:lstStyle>
    </a:lnDef>
  </a:objectDefaults>
  <a:extraClrSchemeLst>
    <a:extraClrScheme>
      <a:clrScheme name="Visual Studio Live! Las Vegas 201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Las Vegas 201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sual Studio Live! Las Vegas 201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15384</TotalTime>
  <Words>279</Words>
  <Application>Microsoft Macintosh PowerPoint</Application>
  <PresentationFormat>On-screen Show (4:3)</PresentationFormat>
  <Paragraphs>87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 Black</vt:lpstr>
      <vt:lpstr>Calibri</vt:lpstr>
      <vt:lpstr>Franklin Gothic Medium</vt:lpstr>
      <vt:lpstr>Lucida Console</vt:lpstr>
      <vt:lpstr>ＭＳ Ｐゴシック</vt:lpstr>
      <vt:lpstr>Times</vt:lpstr>
      <vt:lpstr>Times New Roman</vt:lpstr>
      <vt:lpstr>Arial</vt:lpstr>
      <vt:lpstr>Office Theme</vt:lpstr>
      <vt:lpstr>2_Office Theme</vt:lpstr>
      <vt:lpstr>3_Office Theme</vt:lpstr>
      <vt:lpstr>Visual Studio Live! Las Vegas 2011</vt:lpstr>
      <vt:lpstr>1_Office Theme</vt:lpstr>
      <vt:lpstr>PowerPoint Presentation</vt:lpstr>
      <vt:lpstr>The Pursuit of the  Loosely Coupled System</vt:lpstr>
      <vt:lpstr>PowerPoint Presentation</vt:lpstr>
      <vt:lpstr>SOLID Princples</vt:lpstr>
      <vt:lpstr>SOLID Princples</vt:lpstr>
      <vt:lpstr>SOLID Princples</vt:lpstr>
      <vt:lpstr>Basic Entity-Based Architecture</vt:lpstr>
      <vt:lpstr>PowerPoint Presentation</vt:lpstr>
      <vt:lpstr>With 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Dependency Injection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love Dependency Injection</dc:title>
  <dc:creator>James</dc:creator>
  <cp:lastModifiedBy>James Bender</cp:lastModifiedBy>
  <cp:revision>146</cp:revision>
  <dcterms:created xsi:type="dcterms:W3CDTF">2009-04-11T19:36:42Z</dcterms:created>
  <dcterms:modified xsi:type="dcterms:W3CDTF">2016-06-22T21:29:55Z</dcterms:modified>
</cp:coreProperties>
</file>